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AF1"/>
    <a:srgbClr val="00863D"/>
    <a:srgbClr val="009A46"/>
    <a:srgbClr val="FFFFE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886" y="138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514350" y="2840565"/>
            <a:ext cx="5829300" cy="19600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028700" y="5181603"/>
            <a:ext cx="4800600" cy="2336804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77E425-E8EC-4E78-97A8-FDC56FD47AD1}" type="datetime1">
              <a:rPr lang="en-US"/>
              <a:pPr lvl="0"/>
              <a:t>5/24/2023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C52913-E661-43E5-BDD9-B337C262690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344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E695C9-7E6C-4D4C-87A9-9802DDED1ED1}" type="datetime1">
              <a:rPr lang="en-US"/>
              <a:pPr lvl="0"/>
              <a:t>5/24/2023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06B478-4DE3-495D-94CC-49B5077EC7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4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4972050" y="366180"/>
            <a:ext cx="1543050" cy="780203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342900" y="366180"/>
            <a:ext cx="4514850" cy="780203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1566AF-8CB1-479E-8779-78FD224F507F}" type="datetime1">
              <a:rPr lang="en-US"/>
              <a:pPr lvl="0"/>
              <a:t>5/24/2023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E34FD6-8D55-4BAA-B606-1DE020E680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8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176297-BA02-4145-B0B2-13CDBCADABA9}" type="datetime1">
              <a:rPr lang="en-US"/>
              <a:pPr lvl="0"/>
              <a:t>5/24/2023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EFDA00-13AE-47F1-B60F-51A8FE5E0A2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7695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41736" y="5875870"/>
            <a:ext cx="5829300" cy="1816098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41736" y="3875620"/>
            <a:ext cx="5829300" cy="2000250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8862E7-BEBD-4777-89CB-A20EE0CB47FB}" type="datetime1">
              <a:rPr lang="en-US"/>
              <a:pPr lvl="0"/>
              <a:t>5/24/2023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55CBAC-E9B1-4EF1-B685-BF3F8A88B4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42900" y="2133596"/>
            <a:ext cx="3028949" cy="603461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3486149" y="2133596"/>
            <a:ext cx="3028949" cy="603461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41611A-51C9-452F-B58A-CC5A1B3BCF2C}" type="datetime1">
              <a:rPr lang="en-US"/>
              <a:pPr lvl="0"/>
              <a:t>5/24/2023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D5432F-F585-4FF1-AA53-E8B1E2C9A7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1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342900" y="2046820"/>
            <a:ext cx="3030138" cy="853016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342900" y="2899836"/>
            <a:ext cx="3030138" cy="5268379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3483772" y="2046820"/>
            <a:ext cx="3031327" cy="853016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3483772" y="2899836"/>
            <a:ext cx="3031327" cy="5268379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0EEBA2-D9AB-46C3-9DA6-4342D0A408A2}" type="datetime1">
              <a:rPr lang="en-US"/>
              <a:pPr lvl="0"/>
              <a:t>5/24/2023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94E5D5-8121-4789-BA8B-D67F54CFBE7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3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872D68-49FE-446D-8291-BCC7070860F6}" type="datetime1">
              <a:rPr lang="en-US"/>
              <a:pPr lvl="0"/>
              <a:t>5/24/2023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B0D9BF-D2D8-4AD9-BD64-D5315BA87B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5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EC4DF1-C832-4302-9B80-EAAC394B1144}" type="datetime1">
              <a:rPr lang="en-US"/>
              <a:pPr lvl="0"/>
              <a:t>5/24/2023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8F599C-8A5E-47B1-9F69-E4388FA354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42900" y="364068"/>
            <a:ext cx="2256236" cy="154939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681285" y="364068"/>
            <a:ext cx="3833814" cy="780414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342900" y="1913464"/>
            <a:ext cx="2256236" cy="6254752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5CFE66-ED17-4C83-AA20-F633E3EE8D39}" type="datetime1">
              <a:rPr lang="en-US"/>
              <a:pPr lvl="0"/>
              <a:t>5/24/2023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440B2F-5A83-46EB-8F67-3B94DFBE7D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344213" y="6400800"/>
            <a:ext cx="4114800" cy="755651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344213" y="817034"/>
            <a:ext cx="4114800" cy="5486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344213" y="7156451"/>
            <a:ext cx="4114800" cy="1073148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2F6CF5-4048-496D-B7F6-3C96F2CBE12B}" type="datetime1">
              <a:rPr lang="en-US"/>
              <a:pPr lvl="0"/>
              <a:t>5/24/2023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588312-8FE7-46D8-BD14-0EA71ED0ED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6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342900" y="366180"/>
            <a:ext cx="6172200" cy="15240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342900" y="2133596"/>
            <a:ext cx="6172200" cy="60346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36D65B7-E15C-4759-AC1A-E45A1E070C1E}" type="datetime1">
              <a:rPr lang="en-US"/>
              <a:pPr lvl="0"/>
              <a:t>5/24/2023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343150" y="8475134"/>
            <a:ext cx="2171699" cy="4868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D3699F4-8122-4C80-9D80-433DEAB81944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mailto:usrcares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704215"/>
            <a:ext cx="4377270" cy="436919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95" descr="Narrow horizontal"/>
          <p:cNvSpPr txBox="1"/>
          <p:nvPr/>
        </p:nvSpPr>
        <p:spPr>
          <a:xfrm>
            <a:off x="76201" y="38790"/>
            <a:ext cx="6722432" cy="951810"/>
          </a:xfrm>
          <a:prstGeom prst="rect">
            <a:avLst/>
          </a:prstGeom>
          <a:solidFill>
            <a:srgbClr val="D3EAF1"/>
          </a:solidFill>
          <a:ln w="9528">
            <a:solidFill>
              <a:srgbClr val="C5D1D7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228600" tIns="228600" rIns="228600" bIns="228600" anchor="t" anchorCtr="0" compatLnSpc="1"/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" b="0" i="1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ea typeface="HYGothic-Medium"/>
                <a:cs typeface="Tahoma"/>
              </a:rPr>
              <a:t> </a:t>
            </a: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Malgun Gothic"/>
              <a:cs typeface="Times New Roman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ea typeface="HYGothic-Medium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3" y="128656"/>
            <a:ext cx="3657600" cy="7078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1" u="none" strike="noStrike" kern="1200" cap="none" spc="0" baseline="0" dirty="0">
                <a:solidFill>
                  <a:srgbClr val="00206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Georgia" pitchFamily="18"/>
              </a:rPr>
              <a:t>Newsletter</a:t>
            </a:r>
          </a:p>
        </p:txBody>
      </p:sp>
      <p:sp>
        <p:nvSpPr>
          <p:cNvPr id="7" name="Rectangle 15"/>
          <p:cNvSpPr/>
          <p:nvPr/>
        </p:nvSpPr>
        <p:spPr>
          <a:xfrm>
            <a:off x="1905000" y="3657600"/>
            <a:ext cx="2205450" cy="45720"/>
          </a:xfrm>
          <a:prstGeom prst="rect">
            <a:avLst/>
          </a:prstGeom>
          <a:solidFill>
            <a:srgbClr val="00B050"/>
          </a:solidFill>
          <a:ln>
            <a:noFill/>
            <a:prstDash val="solid"/>
          </a:ln>
        </p:spPr>
        <p:txBody>
          <a:bodyPr vert="horz" wrap="square" lIns="182880" tIns="182880" rIns="182880" bIns="365760" anchor="b" anchorCtr="0" compatLnSpc="1"/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8" name="Subtitle 2"/>
          <p:cNvSpPr txBox="1">
            <a:spLocks noGrp="1"/>
          </p:cNvSpPr>
          <p:nvPr>
            <p:ph type="subTitle" idx="1"/>
          </p:nvPr>
        </p:nvSpPr>
        <p:spPr>
          <a:xfrm>
            <a:off x="5572453" y="715031"/>
            <a:ext cx="1206852" cy="258628"/>
          </a:xfrm>
        </p:spPr>
        <p:txBody>
          <a:bodyPr/>
          <a:lstStyle/>
          <a:p>
            <a:pPr lvl="0">
              <a:spcBef>
                <a:spcPts val="300"/>
              </a:spcBef>
            </a:pPr>
            <a:r>
              <a:rPr lang="en-US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Winter 2023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99" y="128656"/>
            <a:ext cx="2165088" cy="7873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8"/>
          <p:cNvSpPr/>
          <p:nvPr/>
        </p:nvSpPr>
        <p:spPr>
          <a:xfrm>
            <a:off x="125409" y="1007533"/>
            <a:ext cx="6594826" cy="43088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  <a:ea typeface="Calibri"/>
                <a:cs typeface="Times New Roman" pitchFamily="18"/>
              </a:rPr>
              <a:t>USR Cares is a non-profit 501(c)(3) volunteer organization dedicated to expanding </a:t>
            </a:r>
            <a:r>
              <a:rPr lang="en-US" sz="11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ahnschrift" pitchFamily="34"/>
                <a:ea typeface="Calibri"/>
                <a:cs typeface="Times New Roman" pitchFamily="18"/>
              </a:rPr>
              <a:t>the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dirty="0">
                <a:solidFill>
                  <a:srgbClr val="000000"/>
                </a:solidFill>
                <a:latin typeface="Bahnschrift" pitchFamily="34"/>
                <a:ea typeface="Calibri"/>
                <a:cs typeface="Times New Roman" pitchFamily="18"/>
              </a:rPr>
              <a:t>s</a:t>
            </a:r>
            <a:r>
              <a:rPr lang="en-US" sz="11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ahnschrift" pitchFamily="34"/>
                <a:ea typeface="Calibri"/>
                <a:cs typeface="Times New Roman" pitchFamily="18"/>
              </a:rPr>
              <a:t>afety</a:t>
            </a:r>
            <a:r>
              <a:rPr lang="en-US" sz="1100" dirty="0" smtClean="0">
                <a:solidFill>
                  <a:srgbClr val="000000"/>
                </a:solidFill>
                <a:latin typeface="Bahnschrift" pitchFamily="34"/>
                <a:ea typeface="Calibri"/>
                <a:cs typeface="Times New Roman" pitchFamily="18"/>
              </a:rPr>
              <a:t> </a:t>
            </a:r>
            <a:r>
              <a:rPr lang="en-US" sz="11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ahnschrift" pitchFamily="34"/>
                <a:ea typeface="Calibri"/>
                <a:cs typeface="Times New Roman" pitchFamily="18"/>
              </a:rPr>
              <a:t>net </a:t>
            </a: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  <a:ea typeface="Calibri"/>
                <a:cs typeface="Times New Roman" pitchFamily="18"/>
              </a:rPr>
              <a:t>for residents of Upper Saddle River who are in need or are experiencing a crisis.</a:t>
            </a:r>
          </a:p>
        </p:txBody>
      </p:sp>
      <p:sp>
        <p:nvSpPr>
          <p:cNvPr id="15" name="AutoShape 14"/>
          <p:cNvSpPr/>
          <p:nvPr/>
        </p:nvSpPr>
        <p:spPr>
          <a:xfrm>
            <a:off x="4540525" y="1501249"/>
            <a:ext cx="2258107" cy="3094458"/>
          </a:xfrm>
          <a:prstGeom prst="rect">
            <a:avLst/>
          </a:prstGeom>
          <a:solidFill>
            <a:srgbClr val="FEF1E6"/>
          </a:solidFill>
          <a:ln w="15873">
            <a:solidFill>
              <a:srgbClr val="546D7A"/>
            </a:solidFill>
            <a:prstDash val="solid"/>
          </a:ln>
        </p:spPr>
        <p:txBody>
          <a:bodyPr vert="horz" wrap="square" lIns="91440" tIns="182880" rIns="91440" bIns="91440" anchor="t" anchorCtr="0" compatLnSpc="1"/>
          <a:lstStyle/>
          <a:p>
            <a:pPr marL="0" marR="0" lvl="0" indent="0" algn="l" defTabSz="914400" rtl="0" fontAlgn="auto" hangingPunct="1"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USR </a:t>
            </a:r>
            <a:r>
              <a:rPr lang="en-US" sz="1400" b="1" i="0" u="none" strike="noStrike" kern="0" cap="none" spc="0" baseline="0" dirty="0">
                <a:solidFill>
                  <a:schemeClr val="tx2">
                    <a:lumMod val="60000"/>
                    <a:lumOff val="40000"/>
                  </a:schemeClr>
                </a:solidFill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Cares </a:t>
            </a:r>
            <a:r>
              <a:rPr lang="en-US" sz="1400" b="1" i="0" u="none" strike="noStrike" kern="0" cap="none" spc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Update</a:t>
            </a:r>
          </a:p>
          <a:p>
            <a:pPr marL="0" marR="0" lvl="0" indent="0" algn="l" defTabSz="914400" rtl="0" fontAlgn="auto" hangingPunct="1"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1" kern="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1"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Cheer </a:t>
            </a:r>
            <a:r>
              <a:rPr lang="en-US" sz="1200" b="1" i="0" u="none" strike="noStrike" kern="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Visits with USR Seniors</a:t>
            </a:r>
            <a:r>
              <a:rPr lang="en-US" sz="1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fontAlgn="auto" hangingPunct="1"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1"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Throughout </a:t>
            </a:r>
            <a:r>
              <a:rPr lang="en-US" sz="120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</a:t>
            </a:r>
            <a:r>
              <a:rPr lang="en-US" sz="120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year, </a:t>
            </a:r>
            <a:r>
              <a:rPr lang="en-US" sz="120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 visit with 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roughly 100 seniors. This neighborly initiative promotes a sense of community and relationship building.  During our visits we deliver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good cheer, 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cards, plants, crafts, cookies, activity booklets and other items to our wonderful seniors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8" name="Picture 2" descr="C:\Users\Main\AppData\Local\Microsoft\Windows\INetCache\IE\3Z8Z6H6R\11511-illustration-of-a-red-heart-pv[1]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09379" y="1811866"/>
            <a:ext cx="418520" cy="38922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laque 27"/>
          <p:cNvSpPr/>
          <p:nvPr/>
        </p:nvSpPr>
        <p:spPr>
          <a:xfrm>
            <a:off x="4540525" y="6705600"/>
            <a:ext cx="2224238" cy="634291"/>
          </a:xfrm>
          <a:custGeom>
            <a:avLst>
              <a:gd name="f9" fmla="val 1666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+- 0 0 5400000"/>
              <a:gd name="f9" fmla="val 16667"/>
              <a:gd name="f10" fmla="abs f4"/>
              <a:gd name="f11" fmla="abs f5"/>
              <a:gd name="f12" fmla="abs f6"/>
              <a:gd name="f13" fmla="val f7"/>
              <a:gd name="f14" fmla="val f9"/>
              <a:gd name="f15" fmla="?: f10 f4 1"/>
              <a:gd name="f16" fmla="?: f11 f5 1"/>
              <a:gd name="f17" fmla="?: f12 f6 1"/>
              <a:gd name="f18" fmla="*/ f15 1 21600"/>
              <a:gd name="f19" fmla="*/ f16 1 21600"/>
              <a:gd name="f20" fmla="*/ 21600 f15 1"/>
              <a:gd name="f21" fmla="*/ 21600 f16 1"/>
              <a:gd name="f22" fmla="min f19 f18"/>
              <a:gd name="f23" fmla="*/ f20 1 f17"/>
              <a:gd name="f24" fmla="*/ f21 1 f17"/>
              <a:gd name="f25" fmla="val f23"/>
              <a:gd name="f26" fmla="val f24"/>
              <a:gd name="f27" fmla="*/ f13 f22 1"/>
              <a:gd name="f28" fmla="+- f26 0 f13"/>
              <a:gd name="f29" fmla="+- f25 0 f13"/>
              <a:gd name="f30" fmla="*/ f25 f22 1"/>
              <a:gd name="f31" fmla="*/ f26 f22 1"/>
              <a:gd name="f32" fmla="min f29 f28"/>
              <a:gd name="f33" fmla="*/ f32 f14 1"/>
              <a:gd name="f34" fmla="*/ f33 1 100000"/>
              <a:gd name="f35" fmla="+- f25 0 f34"/>
              <a:gd name="f36" fmla="+- f26 0 f34"/>
              <a:gd name="f37" fmla="*/ f34 70711 1"/>
              <a:gd name="f38" fmla="*/ f34 f22 1"/>
              <a:gd name="f39" fmla="*/ f37 1 100000"/>
              <a:gd name="f40" fmla="*/ f35 f22 1"/>
              <a:gd name="f41" fmla="*/ f36 f22 1"/>
              <a:gd name="f42" fmla="+- f25 0 f39"/>
              <a:gd name="f43" fmla="+- f26 0 f39"/>
              <a:gd name="f44" fmla="*/ f39 f22 1"/>
              <a:gd name="f45" fmla="*/ f42 f22 1"/>
              <a:gd name="f46" fmla="*/ f4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4" r="f45" b="f46"/>
            <a:pathLst>
              <a:path>
                <a:moveTo>
                  <a:pt x="f27" y="f38"/>
                </a:moveTo>
                <a:arcTo wR="f38" hR="f38" stAng="f2" swAng="f8"/>
                <a:lnTo>
                  <a:pt x="f40" y="f27"/>
                </a:lnTo>
                <a:arcTo wR="f38" hR="f38" stAng="f1" swAng="f8"/>
                <a:lnTo>
                  <a:pt x="f30" y="f41"/>
                </a:lnTo>
                <a:arcTo wR="f38" hR="f38" stAng="f3" swAng="f8"/>
                <a:lnTo>
                  <a:pt x="f38" y="f31"/>
                </a:lnTo>
                <a:arcTo wR="f38" hR="f38" stAng="f7" swAng="f8"/>
                <a:close/>
              </a:path>
            </a:pathLst>
          </a:custGeom>
          <a:solidFill>
            <a:srgbClr val="F2DCDB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Franklin Gothic Medium" pitchFamily="34"/>
              </a:rPr>
              <a:t>Try this Word </a:t>
            </a:r>
            <a:r>
              <a:rPr lang="en-US" sz="1300" b="0" i="0" u="none" strike="noStrike" kern="1200" cap="none" spc="0" baseline="0" dirty="0">
                <a:solidFill>
                  <a:srgbClr val="000000"/>
                </a:solidFill>
                <a:uFillTx/>
                <a:latin typeface="Franklin Gothic Medium" pitchFamily="34"/>
              </a:rPr>
              <a:t>Scramble: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" b="0" i="0" u="none" strike="noStrike" kern="1200" cap="none" spc="0" baseline="0" dirty="0">
              <a:solidFill>
                <a:srgbClr val="000000"/>
              </a:solidFill>
              <a:uFillTx/>
              <a:latin typeface="Franklin Gothic Medium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Franklin Gothic Medium" pitchFamily="34"/>
              </a:rPr>
              <a:t>L O S A </a:t>
            </a:r>
            <a:r>
              <a:rPr lang="en-US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Franklin Gothic Medium" pitchFamily="34"/>
              </a:rPr>
              <a:t>C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Franklin Gothic Medium" pitchFamily="34"/>
              </a:rPr>
              <a:t>O H T </a:t>
            </a:r>
            <a:r>
              <a:rPr lang="en-US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Franklin Gothic Medium" pitchFamily="34"/>
              </a:rPr>
              <a:t>E C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Franklin Gothic Medium" pitchFamily="34"/>
            </a:endParaRPr>
          </a:p>
        </p:txBody>
      </p:sp>
      <p:sp>
        <p:nvSpPr>
          <p:cNvPr id="13" name="Rectangle 21"/>
          <p:cNvSpPr/>
          <p:nvPr/>
        </p:nvSpPr>
        <p:spPr>
          <a:xfrm>
            <a:off x="76201" y="1493520"/>
            <a:ext cx="4377269" cy="2209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8C2"/>
              </a:gs>
            </a:gsLst>
            <a:lin ang="5400000"/>
          </a:gradFill>
          <a:ln w="25402">
            <a:solidFill>
              <a:srgbClr val="000000"/>
            </a:solidFill>
            <a:prstDash val="solid"/>
          </a:ln>
          <a:effectLst>
            <a:outerShdw dist="50804" dir="5400000" algn="tl">
              <a:srgbClr val="000000">
                <a:alpha val="25000"/>
              </a:srgbClr>
            </a:outerShdw>
          </a:effectLst>
        </p:spPr>
        <p:txBody>
          <a:bodyPr vert="horz" wrap="square" lIns="91440" tIns="182880" rIns="91440" bIns="45720" anchor="ctr" anchorCtr="0" compatLnSpc="1"/>
          <a:lstStyle/>
          <a:p>
            <a:pPr marL="0" marR="0" lvl="0" indent="0" algn="ctr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1" kern="0" dirty="0" smtClean="0">
                <a:solidFill>
                  <a:srgbClr val="C00000"/>
                </a:solidFill>
                <a:latin typeface="Bahnschrift" pitchFamily="34"/>
              </a:rPr>
              <a:t>                                          </a:t>
            </a:r>
            <a:r>
              <a:rPr lang="en-US" sz="1250" b="1" kern="0" dirty="0" smtClean="0">
                <a:solidFill>
                  <a:srgbClr val="C00000"/>
                </a:solidFill>
                <a:latin typeface="Bahnschrift" pitchFamily="34"/>
              </a:rPr>
              <a:t>Join us for L</a:t>
            </a:r>
            <a:r>
              <a:rPr lang="en-US" sz="1250" b="1" u="none" strike="noStrike" kern="1200" cap="none" spc="0" baseline="0" dirty="0" smtClean="0">
                <a:solidFill>
                  <a:srgbClr val="C00000"/>
                </a:solidFill>
                <a:uFillTx/>
                <a:latin typeface="Bahnschrift" pitchFamily="34"/>
              </a:rPr>
              <a:t>unch </a:t>
            </a:r>
            <a:r>
              <a:rPr lang="en-US" sz="1250" b="1" u="none" strike="noStrike" kern="1200" cap="none" spc="0" baseline="0" dirty="0">
                <a:solidFill>
                  <a:srgbClr val="C00000"/>
                </a:solidFill>
                <a:uFillTx/>
                <a:latin typeface="Bahnschrift" pitchFamily="34"/>
              </a:rPr>
              <a:t>and </a:t>
            </a:r>
            <a:r>
              <a:rPr lang="en-US" sz="1250" b="1" u="none" strike="noStrike" kern="1200" cap="none" spc="0" baseline="0" dirty="0" smtClean="0">
                <a:solidFill>
                  <a:srgbClr val="C00000"/>
                </a:solidFill>
                <a:uFillTx/>
                <a:latin typeface="Bahnschrift" pitchFamily="34"/>
              </a:rPr>
              <a:t>a</a:t>
            </a:r>
          </a:p>
          <a:p>
            <a:pPr marL="0" marR="0" lvl="0" indent="0" algn="ctr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50" b="1" u="none" strike="noStrike" kern="1200" cap="none" spc="0" baseline="0" dirty="0" smtClean="0">
                <a:solidFill>
                  <a:srgbClr val="C00000"/>
                </a:solidFill>
                <a:uFillTx/>
                <a:latin typeface="Bahnschrift" pitchFamily="34"/>
              </a:rPr>
              <a:t>                                          Movie</a:t>
            </a:r>
            <a:r>
              <a:rPr lang="en-US" sz="1250" b="1" u="none" strike="noStrike" kern="1200" cap="none" spc="0" dirty="0" smtClean="0">
                <a:solidFill>
                  <a:srgbClr val="C00000"/>
                </a:solidFill>
                <a:uFillTx/>
                <a:latin typeface="Bahnschrift" pitchFamily="34"/>
              </a:rPr>
              <a:t> at the </a:t>
            </a:r>
            <a:r>
              <a:rPr lang="en-US" sz="1250" b="1" u="none" strike="noStrike" kern="1200" cap="none" spc="0" baseline="0" dirty="0" smtClean="0">
                <a:solidFill>
                  <a:srgbClr val="C00000"/>
                </a:solidFill>
                <a:uFillTx/>
                <a:latin typeface="Bahnschrift" pitchFamily="34"/>
              </a:rPr>
              <a:t>USR Library</a:t>
            </a:r>
            <a:endParaRPr lang="en-US" sz="1250" b="1" i="0" u="none" strike="noStrike" kern="1200" cap="none" spc="0" baseline="0" dirty="0" smtClean="0">
              <a:solidFill>
                <a:srgbClr val="000000"/>
              </a:solidFill>
              <a:uFillTx/>
              <a:latin typeface="Bahnschrift" pitchFamily="34"/>
            </a:endParaRPr>
          </a:p>
          <a:p>
            <a:pPr marL="0" marR="0" lvl="0" indent="0" algn="ctr" defTabSz="914400" rtl="0" fontAlgn="auto" hangingPunct="1">
              <a:lnSpc>
                <a:spcPct val="11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ahnschrift" pitchFamily="34"/>
              </a:rPr>
              <a:t>		USR 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Cares invites all USR</a:t>
            </a:r>
            <a:r>
              <a:rPr lang="en-US" sz="1200" dirty="0">
                <a:solidFill>
                  <a:srgbClr val="000000"/>
                </a:solidFill>
                <a:latin typeface="Bahnschrift" pitchFamily="34"/>
              </a:rPr>
              <a:t> 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ahnschrift" pitchFamily="34"/>
              </a:rPr>
              <a:t>Seniors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/>
            </a:r>
            <a:b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</a:br>
            <a:r>
              <a:rPr lang="en-US" sz="1200" b="1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Lunch and a Movie 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at the USR 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ahnschrift" pitchFamily="34"/>
              </a:rPr>
              <a:t>Library.</a:t>
            </a:r>
            <a:r>
              <a:rPr lang="en-US" sz="800" dirty="0">
                <a:solidFill>
                  <a:srgbClr val="000000"/>
                </a:solidFill>
                <a:latin typeface="Bahnschrift" pitchFamily="34"/>
              </a:rPr>
              <a:t> 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ahnschrift" pitchFamily="34"/>
              </a:rPr>
              <a:t>First </a:t>
            </a:r>
            <a:r>
              <a:rPr lang="en-US" sz="1200" dirty="0" smtClean="0">
                <a:solidFill>
                  <a:srgbClr val="000000"/>
                </a:solidFill>
                <a:latin typeface="Bahnschrift" pitchFamily="34"/>
              </a:rPr>
              <a:t>run</a:t>
            </a:r>
          </a:p>
          <a:p>
            <a:pPr marL="0" marR="0" lvl="0" indent="0" algn="ctr" defTabSz="914400" rtl="0" fontAlgn="auto" hangingPunct="1">
              <a:lnSpc>
                <a:spcPct val="11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 smtClean="0">
                <a:solidFill>
                  <a:srgbClr val="000000"/>
                </a:solidFill>
                <a:latin typeface="Bahnschrift" pitchFamily="34"/>
              </a:rPr>
              <a:t>movies are screened </a:t>
            </a:r>
            <a:r>
              <a:rPr lang="en-US" sz="1200" dirty="0">
                <a:solidFill>
                  <a:srgbClr val="000000"/>
                </a:solidFill>
                <a:latin typeface="Bahnschrift" pitchFamily="34"/>
              </a:rPr>
              <a:t>the first </a:t>
            </a:r>
            <a:r>
              <a:rPr lang="en-US" sz="1200" dirty="0" smtClean="0">
                <a:solidFill>
                  <a:srgbClr val="000000"/>
                </a:solidFill>
                <a:latin typeface="Bahnschrift" pitchFamily="34"/>
              </a:rPr>
              <a:t>Thursday of </a:t>
            </a:r>
            <a:r>
              <a:rPr lang="en-US" sz="1200" dirty="0">
                <a:solidFill>
                  <a:srgbClr val="000000"/>
                </a:solidFill>
                <a:latin typeface="Bahnschrift" pitchFamily="34"/>
              </a:rPr>
              <a:t>each </a:t>
            </a:r>
            <a:r>
              <a:rPr lang="en-US" sz="1200" dirty="0" smtClean="0">
                <a:solidFill>
                  <a:srgbClr val="000000"/>
                </a:solidFill>
                <a:latin typeface="Bahnschrift" pitchFamily="34"/>
              </a:rPr>
              <a:t>month.</a:t>
            </a:r>
          </a:p>
          <a:p>
            <a:pPr marL="0" marR="0" lvl="0" indent="0" algn="ctr" defTabSz="914400" rtl="0" fontAlgn="auto" hangingPunct="1">
              <a:lnSpc>
                <a:spcPct val="11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 smtClean="0">
                <a:solidFill>
                  <a:srgbClr val="000000"/>
                </a:solidFill>
                <a:latin typeface="Bahnschrift" pitchFamily="34"/>
              </a:rPr>
              <a:t>Upcoming </a:t>
            </a:r>
            <a:r>
              <a:rPr lang="en-US" sz="1200" dirty="0">
                <a:solidFill>
                  <a:srgbClr val="000000"/>
                </a:solidFill>
                <a:latin typeface="Bahnschrift" pitchFamily="34"/>
              </a:rPr>
              <a:t>showings</a:t>
            </a:r>
            <a:r>
              <a:rPr lang="en-US" sz="1200" dirty="0" smtClean="0">
                <a:solidFill>
                  <a:srgbClr val="000000"/>
                </a:solidFill>
                <a:latin typeface="Bahnschrift" pitchFamily="34"/>
              </a:rPr>
              <a:t>: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/>
            </a:r>
            <a:b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</a:br>
            <a:r>
              <a:rPr lang="en-US" sz="1200" b="1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Thursday, March </a:t>
            </a:r>
            <a:r>
              <a:rPr lang="en-US" sz="1200" b="1" dirty="0">
                <a:solidFill>
                  <a:srgbClr val="000000"/>
                </a:solidFill>
                <a:latin typeface="Bahnschrift" pitchFamily="34"/>
              </a:rPr>
              <a:t>2</a:t>
            </a:r>
            <a:r>
              <a:rPr lang="en-US" sz="1200" b="1" baseline="30000" dirty="0">
                <a:solidFill>
                  <a:srgbClr val="000000"/>
                </a:solidFill>
                <a:latin typeface="Bahnschrift" pitchFamily="34"/>
              </a:rPr>
              <a:t>nd</a:t>
            </a:r>
            <a:r>
              <a:rPr lang="en-US" sz="1200" b="1" dirty="0">
                <a:solidFill>
                  <a:srgbClr val="000000"/>
                </a:solidFill>
                <a:latin typeface="Bahnschrift" pitchFamily="34"/>
              </a:rPr>
              <a:t>  – </a:t>
            </a:r>
            <a:r>
              <a:rPr lang="en-US" sz="1200" b="1" i="1" dirty="0">
                <a:solidFill>
                  <a:srgbClr val="000000"/>
                </a:solidFill>
                <a:latin typeface="Bahnschrift" pitchFamily="34"/>
              </a:rPr>
              <a:t>The </a:t>
            </a:r>
            <a:r>
              <a:rPr lang="en-US" sz="1200" b="1" i="1" dirty="0" err="1">
                <a:solidFill>
                  <a:srgbClr val="000000"/>
                </a:solidFill>
                <a:latin typeface="Bahnschrift" pitchFamily="34"/>
              </a:rPr>
              <a:t>Fabelmans</a:t>
            </a:r>
            <a:endParaRPr lang="en-US" sz="1200" b="1" i="1" dirty="0">
              <a:solidFill>
                <a:srgbClr val="000000"/>
              </a:solidFill>
              <a:latin typeface="Bahnschrift" pitchFamily="34"/>
            </a:endParaRPr>
          </a:p>
          <a:p>
            <a:pPr marL="0" marR="0" lvl="0" indent="0" algn="ctr" defTabSz="914400" rtl="0" fontAlgn="auto" hangingPunct="1">
              <a:lnSpc>
                <a:spcPct val="11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Th</a:t>
            </a:r>
            <a:r>
              <a:rPr lang="en-US" sz="1200" b="1" dirty="0">
                <a:solidFill>
                  <a:srgbClr val="000000"/>
                </a:solidFill>
                <a:latin typeface="Bahnschrift" pitchFamily="34"/>
              </a:rPr>
              <a:t>ursday, April 6</a:t>
            </a:r>
            <a:r>
              <a:rPr lang="en-US" sz="1200" b="1" baseline="30000" dirty="0">
                <a:solidFill>
                  <a:srgbClr val="000000"/>
                </a:solidFill>
                <a:latin typeface="Bahnschrift" pitchFamily="34"/>
              </a:rPr>
              <a:t>th</a:t>
            </a:r>
            <a:r>
              <a:rPr lang="en-US" sz="1200" b="1" dirty="0">
                <a:solidFill>
                  <a:srgbClr val="000000"/>
                </a:solidFill>
                <a:latin typeface="Bahnschrift" pitchFamily="34"/>
              </a:rPr>
              <a:t> – </a:t>
            </a:r>
            <a:r>
              <a:rPr lang="en-US" sz="1200" b="1" i="1" dirty="0">
                <a:solidFill>
                  <a:srgbClr val="000000"/>
                </a:solidFill>
                <a:latin typeface="Bahnschrift" pitchFamily="34"/>
              </a:rPr>
              <a:t>A Man Called Otto</a:t>
            </a:r>
            <a:endParaRPr lang="en-US" sz="1200" b="1" i="1" u="none" strike="noStrike" kern="1200" cap="none" spc="0" baseline="0" dirty="0">
              <a:solidFill>
                <a:srgbClr val="000000"/>
              </a:solidFill>
              <a:uFillTx/>
              <a:latin typeface="Bahnschrift" pitchFamily="34"/>
            </a:endParaRPr>
          </a:p>
          <a:p>
            <a:pPr marL="0" marR="0" lvl="0" indent="0" algn="ctr" defTabSz="914400" rtl="0" fontAlgn="auto" hangingPunct="1">
              <a:lnSpc>
                <a:spcPct val="11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11:30am Lunch, 1:00pm 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ahnschrift" pitchFamily="34"/>
              </a:rPr>
              <a:t>Movie</a:t>
            </a:r>
          </a:p>
          <a:p>
            <a:pPr marL="0" marR="0" lvl="0" indent="0" algn="ctr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Bahnschrift" pitchFamily="34"/>
              <a:ea typeface="Calibri"/>
              <a:cs typeface="Times New Roman"/>
            </a:endParaRPr>
          </a:p>
        </p:txBody>
      </p:sp>
      <p:pic>
        <p:nvPicPr>
          <p:cNvPr id="22" name="Picture 8" descr="C:\Users\Main\AppData\Local\Microsoft\Windows\INetCache\IE\V0NX0IYC\99_1521213820[1].png">
            <a:extLst>
              <a:ext uri="{FF2B5EF4-FFF2-40B4-BE49-F238E27FC236}">
                <a16:creationId xmlns:a16="http://schemas.microsoft.com/office/drawing/2014/main" xmlns="" id="{EE9DC90B-5089-4528-AB4B-8FB86D41E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1501987"/>
            <a:ext cx="1550379" cy="73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xmlns="" id="{0E44032D-5103-4EF0-ACAE-EE4D2B3E0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656080"/>
              </p:ext>
            </p:extLst>
          </p:nvPr>
        </p:nvGraphicFramePr>
        <p:xfrm>
          <a:off x="67734" y="3771524"/>
          <a:ext cx="4385736" cy="432336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168970">
                  <a:extLst>
                    <a:ext uri="{9D8B030D-6E8A-4147-A177-3AD203B41FA5}">
                      <a16:colId xmlns:a16="http://schemas.microsoft.com/office/drawing/2014/main" xmlns="" val="878396205"/>
                    </a:ext>
                  </a:extLst>
                </a:gridCol>
                <a:gridCol w="2216766">
                  <a:extLst>
                    <a:ext uri="{9D8B030D-6E8A-4147-A177-3AD203B41FA5}">
                      <a16:colId xmlns:a16="http://schemas.microsoft.com/office/drawing/2014/main" xmlns="" val="3303663683"/>
                    </a:ext>
                  </a:extLst>
                </a:gridCol>
              </a:tblGrid>
              <a:tr h="952876">
                <a:tc gridSpan="2"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n-US" sz="1200" b="1" i="0" u="none" strike="noStrike" kern="1200" cap="none" spc="0" baseline="0" dirty="0" smtClean="0">
                          <a:solidFill>
                            <a:srgbClr val="800000"/>
                          </a:solidFill>
                          <a:uFillTx/>
                          <a:latin typeface="Arial" panose="020B0604020202020204" pitchFamily="34" charset="0"/>
                          <a:ea typeface="Malgun Gothic"/>
                          <a:cs typeface="Arial" panose="020B0604020202020204" pitchFamily="34" charset="0"/>
                        </a:rPr>
                        <a:t>                                   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n-US" sz="1200" b="1" i="0" u="none" strike="noStrike" kern="1200" cap="none" spc="0" baseline="0" dirty="0" smtClean="0">
                          <a:solidFill>
                            <a:srgbClr val="800000"/>
                          </a:solidFill>
                          <a:uFillTx/>
                          <a:latin typeface="Arial" panose="020B0604020202020204" pitchFamily="34" charset="0"/>
                          <a:ea typeface="Malgun Gothic"/>
                          <a:cs typeface="Arial" panose="020B0604020202020204" pitchFamily="34" charset="0"/>
                        </a:rPr>
                        <a:t>                               </a:t>
                      </a:r>
                      <a:r>
                        <a:rPr lang="en-US" sz="1300" b="1" i="0" u="none" strike="noStrike" kern="1200" cap="none" spc="0" baseline="0" dirty="0" smtClean="0">
                          <a:solidFill>
                            <a:srgbClr val="00863D"/>
                          </a:solidFill>
                          <a:uFillTx/>
                          <a:latin typeface="Arial" panose="020B0604020202020204" pitchFamily="34" charset="0"/>
                          <a:ea typeface="Malgun Gothic"/>
                          <a:cs typeface="Arial" panose="020B0604020202020204" pitchFamily="34" charset="0"/>
                        </a:rPr>
                        <a:t>A few </a:t>
                      </a:r>
                      <a:r>
                        <a:rPr lang="en-US" sz="1300" b="1" i="0" u="none" strike="noStrike" kern="1200" cap="none" spc="0" baseline="0" dirty="0">
                          <a:solidFill>
                            <a:srgbClr val="00863D"/>
                          </a:solidFill>
                          <a:uFillTx/>
                          <a:latin typeface="Arial" panose="020B0604020202020204" pitchFamily="34" charset="0"/>
                          <a:ea typeface="Malgun Gothic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US" sz="1300" b="1" i="0" u="none" strike="noStrike" kern="1200" cap="none" spc="0" baseline="0" dirty="0" smtClean="0">
                          <a:solidFill>
                            <a:srgbClr val="00863D"/>
                          </a:solidFill>
                          <a:uFillTx/>
                          <a:latin typeface="Arial" panose="020B0604020202020204" pitchFamily="34" charset="0"/>
                          <a:ea typeface="Malgun Gothic"/>
                          <a:cs typeface="Arial" panose="020B0604020202020204" pitchFamily="34" charset="0"/>
                        </a:rPr>
                        <a:t>the local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n-US" sz="1300" b="1" i="0" u="none" strike="noStrike" kern="1200" cap="none" spc="0" baseline="0" dirty="0" smtClean="0">
                          <a:solidFill>
                            <a:srgbClr val="00863D"/>
                          </a:solidFill>
                          <a:uFillTx/>
                          <a:latin typeface="Arial" panose="020B0604020202020204" pitchFamily="34" charset="0"/>
                          <a:ea typeface="Malgun Gothic"/>
                          <a:cs typeface="Arial" panose="020B0604020202020204" pitchFamily="34" charset="0"/>
                        </a:rPr>
                        <a:t>                                  USR </a:t>
                      </a:r>
                      <a:r>
                        <a:rPr lang="en-US" sz="1300" b="1" i="0" u="none" strike="noStrike" kern="1200" cap="none" spc="0" baseline="0" dirty="0">
                          <a:solidFill>
                            <a:srgbClr val="00863D"/>
                          </a:solidFill>
                          <a:uFillTx/>
                          <a:latin typeface="Arial" panose="020B0604020202020204" pitchFamily="34" charset="0"/>
                          <a:ea typeface="Malgun Gothic"/>
                          <a:cs typeface="Arial" panose="020B0604020202020204" pitchFamily="34" charset="0"/>
                        </a:rPr>
                        <a:t>Library </a:t>
                      </a:r>
                      <a:r>
                        <a:rPr lang="en-US" sz="1300" b="1" i="0" u="none" strike="noStrike" kern="1200" cap="none" spc="0" baseline="0" dirty="0" smtClean="0">
                          <a:solidFill>
                            <a:srgbClr val="00863D"/>
                          </a:solidFill>
                          <a:uFillTx/>
                          <a:latin typeface="Arial" panose="020B0604020202020204" pitchFamily="34" charset="0"/>
                          <a:ea typeface="Malgun Gothic"/>
                          <a:cs typeface="Arial" panose="020B0604020202020204" pitchFamily="34" charset="0"/>
                        </a:rPr>
                        <a:t>offerings 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n-US" sz="1300" b="1" i="0" u="none" strike="noStrike" kern="1200" cap="none" spc="0" baseline="0" dirty="0" smtClean="0">
                          <a:solidFill>
                            <a:srgbClr val="00863D"/>
                          </a:solidFill>
                          <a:uFillTx/>
                          <a:latin typeface="Arial" panose="020B0604020202020204" pitchFamily="34" charset="0"/>
                          <a:ea typeface="Malgun Gothic"/>
                          <a:cs typeface="Arial" panose="020B0604020202020204" pitchFamily="34" charset="0"/>
                        </a:rPr>
                        <a:t>                              www.uppersaddleriverlibrary.org </a:t>
                      </a:r>
                      <a:r>
                        <a:rPr lang="en-US" sz="1300" b="1" i="0" u="none" strike="noStrike" kern="1200" cap="none" spc="0" baseline="0" dirty="0" smtClean="0">
                          <a:solidFill>
                            <a:srgbClr val="800000"/>
                          </a:solidFill>
                          <a:uFillTx/>
                          <a:latin typeface="Arial" panose="020B0604020202020204" pitchFamily="34" charset="0"/>
                          <a:ea typeface="Malgun Gothic"/>
                          <a:cs typeface="Arial" panose="020B0604020202020204" pitchFamily="34" charset="0"/>
                        </a:rPr>
                        <a:t> </a:t>
                      </a:r>
                      <a:endParaRPr lang="en-US" sz="1300" b="1" i="0" u="none" strike="noStrike" kern="1200" cap="none" spc="0" baseline="0" dirty="0">
                        <a:solidFill>
                          <a:srgbClr val="800000"/>
                        </a:solidFill>
                        <a:uFillTx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91028" marR="91028" marT="91440" marB="9144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9676008"/>
                  </a:ext>
                </a:extLst>
              </a:tr>
              <a:tr h="3363246">
                <a:tc>
                  <a:txBody>
                    <a:bodyPr/>
                    <a:lstStyle/>
                    <a:p>
                      <a:pPr marL="285750" marR="0" lvl="0" indent="-2857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Char char="•"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n-US" sz="120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algun Gothic"/>
                          <a:cs typeface="Arial" panose="020B0604020202020204" pitchFamily="34" charset="0"/>
                        </a:rPr>
                        <a:t>Move It Mondays 9:00am Walks at Lions Park</a:t>
                      </a:r>
                    </a:p>
                    <a:p>
                      <a:pPr marL="285750" marR="0" lvl="0" indent="-2857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Char char="•"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n-US" sz="12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Malgun Gothic"/>
                          <a:cs typeface="Arial" panose="020B0604020202020204" pitchFamily="34" charset="0"/>
                        </a:rPr>
                        <a:t>Social Bridge Fridays at 10:00am </a:t>
                      </a:r>
                      <a:r>
                        <a:rPr lang="en-US" sz="1200" b="0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Malgun Gothic"/>
                          <a:cs typeface="Arial" panose="020B0604020202020204" pitchFamily="34" charset="0"/>
                        </a:rPr>
                        <a:t>Mornings</a:t>
                      </a:r>
                    </a:p>
                    <a:p>
                      <a:pPr marL="285750" marR="0" lvl="0" indent="-2857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Char char="•"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n-US" sz="1200" b="0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Malgun Gothic"/>
                          <a:cs typeface="Arial" panose="020B0604020202020204" pitchFamily="34" charset="0"/>
                        </a:rPr>
                        <a:t>Book Groups</a:t>
                      </a:r>
                    </a:p>
                    <a:p>
                      <a:pPr marL="285750" marR="0" lvl="0" indent="-2857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Char char="•"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n-US" sz="1200" b="0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Malgun Gothic"/>
                          <a:cs typeface="Arial" panose="020B0604020202020204" pitchFamily="34" charset="0"/>
                        </a:rPr>
                        <a:t>Adult Programs</a:t>
                      </a:r>
                    </a:p>
                    <a:p>
                      <a:pPr marL="285750" marR="0" lvl="0" indent="-2857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Char char="•"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n-US" sz="1200" b="0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Malgun Gothic"/>
                          <a:cs typeface="Arial" panose="020B0604020202020204" pitchFamily="34" charset="0"/>
                        </a:rPr>
                        <a:t>Library Speakers</a:t>
                      </a:r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n-US" sz="1200" b="0" i="0" u="none" strike="noStrike" kern="1200" cap="none" spc="0" baseline="0" dirty="0" smtClean="0">
                        <a:solidFill>
                          <a:srgbClr val="000000"/>
                        </a:solidFill>
                        <a:uFillTx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n-US" sz="1200" b="0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n-US" sz="1200" b="0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n-US" sz="1200" b="0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n-US" sz="1200" b="0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n-US" sz="1200" b="0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</a:txBody>
                  <a:tcPr marL="91028" marR="91028" marT="91440" marB="9144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Char char="•"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n-US" sz="12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Malgun Gothic"/>
                          <a:cs typeface="Arial" panose="020B0604020202020204" pitchFamily="34" charset="0"/>
                        </a:rPr>
                        <a:t>Classes-over 600 online courses</a:t>
                      </a:r>
                    </a:p>
                    <a:p>
                      <a:pPr marL="285750" marR="0" lvl="0" indent="-2857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Char char="•"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n-US" sz="12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Malgun Gothic"/>
                          <a:cs typeface="Arial" panose="020B0604020202020204" pitchFamily="34" charset="0"/>
                        </a:rPr>
                        <a:t>Movie </a:t>
                      </a:r>
                      <a:r>
                        <a:rPr lang="en-US" sz="1200" b="0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Malgun Gothic"/>
                          <a:cs typeface="Arial" panose="020B0604020202020204" pitchFamily="34" charset="0"/>
                        </a:rPr>
                        <a:t>Afternoons </a:t>
                      </a:r>
                      <a:r>
                        <a:rPr lang="en-US" sz="12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Malgun Gothic"/>
                          <a:cs typeface="Arial" panose="020B0604020202020204" pitchFamily="34" charset="0"/>
                        </a:rPr>
                        <a:t>– First Thursday of every month</a:t>
                      </a:r>
                    </a:p>
                    <a:p>
                      <a:pPr marL="285750" marR="0" lvl="0" indent="-2857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Char char="•"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n-US" sz="12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Malgun Gothic"/>
                          <a:cs typeface="Arial" panose="020B0604020202020204" pitchFamily="34" charset="0"/>
                        </a:rPr>
                        <a:t>Author </a:t>
                      </a:r>
                      <a:r>
                        <a:rPr lang="en-US" sz="1200" b="0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Malgun Gothic"/>
                          <a:cs typeface="Arial" panose="020B0604020202020204" pitchFamily="34" charset="0"/>
                        </a:rPr>
                        <a:t>Talks</a:t>
                      </a:r>
                      <a:endParaRPr lang="en-US" sz="1200" b="0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/>
                        <a:buChar char="•"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n-US" sz="1200" b="0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Malgun Gothic"/>
                          <a:cs typeface="Arial" panose="020B0604020202020204" pitchFamily="34" charset="0"/>
                        </a:rPr>
                        <a:t>Chat </a:t>
                      </a:r>
                      <a:r>
                        <a:rPr lang="en-US" sz="12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Malgun Gothic"/>
                          <a:cs typeface="Arial" panose="020B0604020202020204" pitchFamily="34" charset="0"/>
                        </a:rPr>
                        <a:t>&amp; Stitch Drop In </a:t>
                      </a:r>
                      <a:r>
                        <a:rPr lang="en-US" sz="1200" b="0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Malgun Gothic"/>
                          <a:cs typeface="Arial" panose="020B0604020202020204" pitchFamily="34" charset="0"/>
                        </a:rPr>
                        <a:t>Wednesdays </a:t>
                      </a:r>
                      <a:r>
                        <a:rPr lang="en-US" sz="12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Malgun Gothic"/>
                          <a:cs typeface="Arial" panose="020B0604020202020204" pitchFamily="34" charset="0"/>
                        </a:rPr>
                        <a:t>at </a:t>
                      </a:r>
                      <a:r>
                        <a:rPr lang="en-US" sz="1200" b="0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Malgun Gothic"/>
                          <a:cs typeface="Arial" panose="020B0604020202020204" pitchFamily="34" charset="0"/>
                        </a:rPr>
                        <a:t>12:00pm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n-US" sz="1200" b="0" i="0" u="none" strike="noStrike" kern="1200" cap="none" spc="0" baseline="0" dirty="0" smtClean="0">
                        <a:solidFill>
                          <a:srgbClr val="000000"/>
                        </a:solidFill>
                        <a:uFillTx/>
                        <a:latin typeface="Calibri" panose="020F0502020204030204" pitchFamily="34" charset="0"/>
                        <a:ea typeface="Malgun Gothic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itchFamily="34"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n-US" sz="1200" b="0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Calibri" panose="020F0502020204030204" pitchFamily="34" charset="0"/>
                        <a:ea typeface="Malgun Gothic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n-US" sz="1200" b="0" i="0" u="none" strike="noStrike" kern="1200" cap="none" spc="0" baseline="0" dirty="0" smtClean="0">
                        <a:solidFill>
                          <a:srgbClr val="000000"/>
                        </a:solidFill>
                        <a:uFillTx/>
                        <a:latin typeface="Calibri" panose="020F0502020204030204" pitchFamily="34" charset="0"/>
                        <a:ea typeface="Malgun Gothic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Char char="•"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n-US" sz="1200" b="0" i="0" u="none" strike="noStrike" kern="1200" cap="none" spc="0" baseline="0" dirty="0" smtClean="0">
                        <a:solidFill>
                          <a:srgbClr val="000000"/>
                        </a:solidFill>
                        <a:uFillTx/>
                        <a:latin typeface="Calibri" panose="020F0502020204030204" pitchFamily="34" charset="0"/>
                        <a:ea typeface="Malgun Gothic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Char char="•"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n-US" sz="1200" b="0" i="0" u="none" strike="noStrike" kern="1200" cap="none" spc="0" baseline="0" dirty="0" smtClean="0">
                        <a:solidFill>
                          <a:srgbClr val="000000"/>
                        </a:solidFill>
                        <a:uFillTx/>
                        <a:latin typeface="Calibri" panose="020F0502020204030204" pitchFamily="34" charset="0"/>
                        <a:ea typeface="Malgun Gothic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Char char="•"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n-US" sz="1200" b="0" i="0" u="none" strike="noStrike" kern="1200" cap="none" spc="0" baseline="0" dirty="0" smtClean="0">
                        <a:solidFill>
                          <a:srgbClr val="000000"/>
                        </a:solidFill>
                        <a:uFillTx/>
                        <a:latin typeface="Calibri" panose="020F0502020204030204" pitchFamily="34" charset="0"/>
                        <a:ea typeface="Malgun Gothic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Char char="•"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n-US" sz="1200" b="0" i="0" u="none" strike="noStrike" kern="1200" cap="none" spc="0" baseline="0" dirty="0" smtClean="0">
                        <a:solidFill>
                          <a:srgbClr val="000000"/>
                        </a:solidFill>
                        <a:uFillTx/>
                        <a:latin typeface="Calibri" panose="020F0502020204030204" pitchFamily="34" charset="0"/>
                        <a:ea typeface="Malgun Gothic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Char char="•"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n-US" sz="1200" b="0" i="0" u="none" strike="noStrike" kern="1200" cap="none" spc="0" baseline="0" dirty="0" smtClean="0">
                        <a:solidFill>
                          <a:srgbClr val="000000"/>
                        </a:solidFill>
                        <a:uFillTx/>
                        <a:latin typeface="Calibri" panose="020F0502020204030204" pitchFamily="34" charset="0"/>
                        <a:ea typeface="Malgun Gothic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Char char="•"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n-US" sz="1200" b="0" i="0" u="none" strike="noStrike" kern="1200" cap="none" spc="0" baseline="0" dirty="0" smtClean="0">
                        <a:solidFill>
                          <a:srgbClr val="000000"/>
                        </a:solidFill>
                        <a:uFillTx/>
                        <a:latin typeface="Calibri" panose="020F0502020204030204" pitchFamily="34" charset="0"/>
                        <a:ea typeface="Malgun Gothic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Char char="•"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n-US" sz="1200" b="0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Calibri" panose="020F0502020204030204" pitchFamily="34" charset="0"/>
                        <a:ea typeface="Malgun Gothic"/>
                        <a:cs typeface="Calibri" panose="020F0502020204030204" pitchFamily="34" charset="0"/>
                      </a:endParaRPr>
                    </a:p>
                  </a:txBody>
                  <a:tcPr marL="91028" marR="91028" marT="91440" marB="9144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2999487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A85C4BF-F5F5-404F-A6DE-FD6A5A088F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09" y="3810000"/>
            <a:ext cx="1447800" cy="891858"/>
          </a:xfrm>
          <a:prstGeom prst="rect">
            <a:avLst/>
          </a:prstGeom>
        </p:spPr>
      </p:pic>
      <p:sp>
        <p:nvSpPr>
          <p:cNvPr id="27" name="TextBox 20"/>
          <p:cNvSpPr txBox="1"/>
          <p:nvPr/>
        </p:nvSpPr>
        <p:spPr>
          <a:xfrm>
            <a:off x="4656667" y="7627586"/>
            <a:ext cx="2108096" cy="14157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1" i="0" u="none" strike="noStrike" kern="1200" cap="none" spc="0" baseline="0" dirty="0">
                <a:solidFill>
                  <a:srgbClr val="1F497D"/>
                </a:solidFill>
                <a:uFillTx/>
                <a:latin typeface="Bahnschrift" pitchFamily="34"/>
              </a:rPr>
              <a:t>100 Years </a:t>
            </a:r>
            <a:r>
              <a:rPr lang="en-US" sz="1300" b="1" i="0" u="none" strike="noStrike" kern="1200" cap="none" spc="0" baseline="0" dirty="0" smtClean="0">
                <a:solidFill>
                  <a:srgbClr val="1F497D"/>
                </a:solidFill>
                <a:uFillTx/>
                <a:latin typeface="Bahnschrift" pitchFamily="34"/>
              </a:rPr>
              <a:t>Ago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1" i="0" u="none" strike="noStrike" kern="1200" cap="none" spc="0" baseline="0" dirty="0" smtClean="0">
                <a:solidFill>
                  <a:srgbClr val="1F497D"/>
                </a:solidFill>
                <a:uFillTx/>
                <a:latin typeface="Bahnschrift" pitchFamily="34"/>
              </a:rPr>
              <a:t>in </a:t>
            </a:r>
            <a:r>
              <a:rPr lang="en-US" sz="1300" b="1" i="0" u="none" strike="noStrike" kern="1200" cap="none" spc="0" baseline="0" dirty="0">
                <a:solidFill>
                  <a:srgbClr val="1F497D"/>
                </a:solidFill>
                <a:uFillTx/>
                <a:latin typeface="Bahnschrift" pitchFamily="34"/>
              </a:rPr>
              <a:t>1923</a:t>
            </a:r>
            <a:r>
              <a:rPr lang="en-US" sz="1300" b="1" i="0" u="none" strike="noStrike" kern="1200" cap="none" spc="0" baseline="0" dirty="0" smtClean="0">
                <a:solidFill>
                  <a:srgbClr val="1F497D"/>
                </a:solidFill>
                <a:uFillTx/>
                <a:latin typeface="Bahnschrift" pitchFamily="34"/>
              </a:rPr>
              <a:t>…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Bahnschrift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The first home game was played at Yankee Stadium against the Boston Red Sox with NY winning 4-1.</a:t>
            </a:r>
          </a:p>
        </p:txBody>
      </p:sp>
      <p:sp>
        <p:nvSpPr>
          <p:cNvPr id="28" name="Double Bracket 24"/>
          <p:cNvSpPr/>
          <p:nvPr/>
        </p:nvSpPr>
        <p:spPr>
          <a:xfrm flipH="1">
            <a:off x="4540525" y="7543800"/>
            <a:ext cx="2224238" cy="1516427"/>
          </a:xfrm>
          <a:custGeom>
            <a:avLst>
              <a:gd name="f8" fmla="val 1666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val 16667"/>
              <a:gd name="f9" fmla="abs f4"/>
              <a:gd name="f10" fmla="abs f5"/>
              <a:gd name="f11" fmla="abs f6"/>
              <a:gd name="f12" fmla="val f7"/>
              <a:gd name="f13" fmla="val f8"/>
              <a:gd name="f14" fmla="?: f9 f4 1"/>
              <a:gd name="f15" fmla="?: f10 f5 1"/>
              <a:gd name="f16" fmla="?: f11 f6 1"/>
              <a:gd name="f17" fmla="*/ f14 1 21600"/>
              <a:gd name="f18" fmla="*/ f15 1 21600"/>
              <a:gd name="f19" fmla="*/ 21600 f14 1"/>
              <a:gd name="f20" fmla="*/ 21600 f15 1"/>
              <a:gd name="f21" fmla="min f18 f17"/>
              <a:gd name="f22" fmla="*/ f19 1 f16"/>
              <a:gd name="f23" fmla="*/ f20 1 f16"/>
              <a:gd name="f24" fmla="val f22"/>
              <a:gd name="f25" fmla="val f23"/>
              <a:gd name="f26" fmla="*/ f12 f21 1"/>
              <a:gd name="f27" fmla="+- f25 0 f12"/>
              <a:gd name="f28" fmla="+- f24 0 f12"/>
              <a:gd name="f29" fmla="*/ f24 f21 1"/>
              <a:gd name="f30" fmla="*/ f25 f21 1"/>
              <a:gd name="f31" fmla="min f28 f27"/>
              <a:gd name="f32" fmla="*/ f31 f13 1"/>
              <a:gd name="f33" fmla="*/ f32 1 100000"/>
              <a:gd name="f34" fmla="+- f24 0 f33"/>
              <a:gd name="f35" fmla="+- f25 0 f33"/>
              <a:gd name="f36" fmla="*/ f33 29289 1"/>
              <a:gd name="f37" fmla="*/ f33 f21 1"/>
              <a:gd name="f38" fmla="*/ f36 1 100000"/>
              <a:gd name="f39" fmla="*/ f34 f21 1"/>
              <a:gd name="f40" fmla="*/ f35 f21 1"/>
              <a:gd name="f41" fmla="+- f24 0 f38"/>
              <a:gd name="f42" fmla="+- f25 0 f38"/>
              <a:gd name="f43" fmla="*/ f38 f21 1"/>
              <a:gd name="f44" fmla="*/ f41 f21 1"/>
              <a:gd name="f45" fmla="*/ f42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3" r="f44" b="f45"/>
            <a:pathLst>
              <a:path stroke="0">
                <a:moveTo>
                  <a:pt x="f26" y="f37"/>
                </a:moveTo>
                <a:arcTo wR="f37" hR="f37" stAng="f1" swAng="f2"/>
                <a:lnTo>
                  <a:pt x="f39" y="f26"/>
                </a:lnTo>
                <a:arcTo wR="f37" hR="f37" stAng="f3" swAng="f2"/>
                <a:lnTo>
                  <a:pt x="f29" y="f40"/>
                </a:lnTo>
                <a:arcTo wR="f37" hR="f37" stAng="f7" swAng="f2"/>
                <a:lnTo>
                  <a:pt x="f37" y="f30"/>
                </a:lnTo>
                <a:arcTo wR="f37" hR="f37" stAng="f2" swAng="f2"/>
                <a:close/>
              </a:path>
              <a:path fill="none">
                <a:moveTo>
                  <a:pt x="f37" y="f30"/>
                </a:moveTo>
                <a:arcTo wR="f37" hR="f37" stAng="f2" swAng="f2"/>
                <a:lnTo>
                  <a:pt x="f26" y="f37"/>
                </a:lnTo>
                <a:arcTo wR="f37" hR="f37" stAng="f1" swAng="f2"/>
                <a:moveTo>
                  <a:pt x="f39" y="f26"/>
                </a:moveTo>
                <a:arcTo wR="f37" hR="f37" stAng="f3" swAng="f2"/>
                <a:lnTo>
                  <a:pt x="f29" y="f40"/>
                </a:lnTo>
                <a:arcTo wR="f37" hR="f37" stAng="f7" swAng="f2"/>
              </a:path>
            </a:pathLst>
          </a:custGeom>
          <a:noFill/>
          <a:ln w="28575">
            <a:solidFill>
              <a:srgbClr val="1F497D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0" name="Picture 3" descr="C:\Users\Main\AppData\Local\Microsoft\Windows\INetCache\IE\CQ0XPWPA\210px-New-York-Yankees-Logo.svg[1]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892570" y="7585882"/>
            <a:ext cx="660633" cy="6694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125409" y="6320261"/>
            <a:ext cx="4328061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CBD WORKSHOP, Monday, March 6</a:t>
            </a:r>
            <a:r>
              <a:rPr lang="en-US" sz="11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 7pm</a:t>
            </a:r>
          </a:p>
          <a:p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CBD has become a major offering in the health and wellness industry. Information on how it is made, what benefits and best to use it based on individual’s needs.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egistration required.</a:t>
            </a:r>
          </a:p>
          <a:p>
            <a:endParaRPr lang="en-US" sz="1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“NEW” MINDFUL BREATH AND MOVEMENT</a:t>
            </a:r>
          </a:p>
          <a:p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Wednesdays 10-10:30am, 3/1, 3/8, 3/15, 3/22, 3/29</a:t>
            </a:r>
          </a:p>
          <a:p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One Body Yoga will guide you through accessible, mindful breath and movement practice. No experience needed.</a:t>
            </a: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3590" y="4676565"/>
            <a:ext cx="2258107" cy="18928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indent="-182880" algn="ctr"/>
            <a:r>
              <a:rPr lang="en-US" sz="1400" b="1" dirty="0" smtClean="0">
                <a:solidFill>
                  <a:srgbClr val="002060"/>
                </a:solidFill>
              </a:rPr>
              <a:t>Free County Transportation!</a:t>
            </a:r>
          </a:p>
          <a:p>
            <a:pPr indent="-182880" algn="ctr"/>
            <a:endParaRPr lang="en-US" sz="600" b="1" dirty="0" smtClean="0">
              <a:solidFill>
                <a:srgbClr val="002060"/>
              </a:solidFill>
            </a:endParaRPr>
          </a:p>
          <a:p>
            <a:r>
              <a:rPr lang="en-US" sz="1300" b="1" dirty="0" smtClean="0">
                <a:solidFill>
                  <a:srgbClr val="C00000"/>
                </a:solidFill>
              </a:rPr>
              <a:t>FREE</a:t>
            </a:r>
            <a:r>
              <a:rPr lang="en-US" sz="1200" dirty="0" smtClean="0"/>
              <a:t> for anyone the age of 60 who lives in Bergen County.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 smtClean="0"/>
              <a:t>Request transportation at least 2 weeks ahead of time.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 smtClean="0"/>
              <a:t>Transportation needs to be within Bergen County between 10:30am – 2:00pm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 smtClean="0"/>
              <a:t>Contact (201) 368-5955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8153400"/>
            <a:ext cx="4400029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information about USR Cares or to donate,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visit our website at USRCares.com or email at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usrcares@gmail.com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Please send us your email so we can stay connected!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Main\AppData\Local\Microsoft\Windows\INetCache\IE\V0NX0IYC\email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153400"/>
            <a:ext cx="641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125409" y="8763000"/>
            <a:ext cx="152400" cy="1309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195" y="6349875"/>
            <a:ext cx="6759150" cy="10415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395" descr="Narrow horizontal"/>
          <p:cNvSpPr txBox="1"/>
          <p:nvPr/>
        </p:nvSpPr>
        <p:spPr>
          <a:xfrm>
            <a:off x="45195" y="50804"/>
            <a:ext cx="6759151" cy="500556"/>
          </a:xfrm>
          <a:prstGeom prst="rect">
            <a:avLst/>
          </a:prstGeom>
          <a:gradFill>
            <a:gsLst>
              <a:gs pos="0">
                <a:srgbClr val="BFD6D7"/>
              </a:gs>
              <a:gs pos="100000">
                <a:srgbClr val="FFFFFF"/>
              </a:gs>
            </a:gsLst>
            <a:lin ang="16200000"/>
          </a:gradFill>
          <a:ln w="9528">
            <a:solidFill>
              <a:srgbClr val="C5D1D7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228600" tIns="228600" rIns="228600" bIns="228600" anchor="t" anchorCtr="0" compatLnSpc="1"/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" b="0" i="1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ea typeface="HYGothic-Medium"/>
                <a:cs typeface="Tahoma"/>
              </a:rPr>
              <a:t> </a:t>
            </a: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Malgun Gothic"/>
              <a:cs typeface="Times New Roman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ea typeface="HYGothic-Medium"/>
              <a:cs typeface="Tahoma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753103" y="186875"/>
            <a:ext cx="1104896" cy="395816"/>
          </a:xfrm>
        </p:spPr>
        <p:txBody>
          <a:bodyPr/>
          <a:lstStyle/>
          <a:p>
            <a:pPr lvl="0"/>
            <a:r>
              <a:rPr lang="en-US" sz="1100"/>
              <a:t>Page 2</a:t>
            </a:r>
          </a:p>
        </p:txBody>
      </p:sp>
      <p:sp>
        <p:nvSpPr>
          <p:cNvPr id="4" name="Rectangle 3"/>
          <p:cNvSpPr/>
          <p:nvPr/>
        </p:nvSpPr>
        <p:spPr>
          <a:xfrm flipH="1">
            <a:off x="62129" y="579064"/>
            <a:ext cx="2527804" cy="5770811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91440" rIns="91440" bIns="91440" anchor="ctr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1" i="0" u="none" strike="noStrike" kern="1200" cap="none" spc="0" baseline="0" dirty="0" smtClean="0">
              <a:solidFill>
                <a:srgbClr val="002060"/>
              </a:solidFill>
              <a:uFillTx/>
              <a:latin typeface="Bahnschrift" pitchFamily="34"/>
              <a:ea typeface="Malgun Gothic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1" dirty="0">
              <a:solidFill>
                <a:srgbClr val="002060"/>
              </a:solidFill>
              <a:latin typeface="Bahnschrift" pitchFamily="34"/>
              <a:ea typeface="Malgun Gothic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1" i="0" u="none" strike="noStrike" kern="1200" cap="none" spc="0" baseline="0" dirty="0" smtClean="0">
              <a:solidFill>
                <a:srgbClr val="002060"/>
              </a:solidFill>
              <a:uFillTx/>
              <a:latin typeface="Bahnschrift" pitchFamily="34"/>
              <a:ea typeface="Malgun Gothic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1200" cap="none" spc="0" baseline="0" dirty="0" smtClean="0">
                <a:solidFill>
                  <a:srgbClr val="00206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Senior </a:t>
            </a:r>
            <a:r>
              <a:rPr lang="en-US" sz="1500" b="1" i="0" u="none" strike="noStrike" kern="1200" cap="none" spc="0" baseline="0" dirty="0">
                <a:solidFill>
                  <a:srgbClr val="00206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Safety!</a:t>
            </a:r>
            <a:endParaRPr lang="en-US" sz="1300" b="0" i="0" u="none" strike="noStrike" kern="1200" cap="none" spc="0" baseline="0" dirty="0">
              <a:solidFill>
                <a:srgbClr val="002060"/>
              </a:solidFill>
              <a:uFillTx/>
              <a:latin typeface="Bahnschrift" pitchFamily="34"/>
              <a:ea typeface="Malgun Gothic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>
                <a:solidFill>
                  <a:srgbClr val="00206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Steps to Prevent a Fall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" b="1" i="0" u="none" strike="noStrike" kern="1200" cap="none" spc="0" baseline="0" dirty="0">
              <a:solidFill>
                <a:srgbClr val="002060"/>
              </a:solidFill>
              <a:uFillTx/>
              <a:latin typeface="Bahnschrift" pitchFamily="34"/>
              <a:ea typeface="Malgun Gothic"/>
              <a:cs typeface="Times New Roman" pitchFamily="18"/>
            </a:endParaRP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Talk to your healthcare provider, discuss risks and medication side effects.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Keep moving: Walking and chair exercises including yoga and dance moves help improve balance, strength, and flexibility.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Wear properly fitting shoes: non-skid footwear and socks.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Remove home hazards:  electrical and phone cords, papers, loose area rug. Also, use non-slip bath mats.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Light up your living space: use nightlights in walkways and bathrooms, turn up lights before you use the stairs.</a:t>
            </a:r>
          </a:p>
          <a:p>
            <a:pPr marL="171450" marR="0" lvl="0" indent="-1714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Use assistive devices such as a cane or walker for added balance.</a:t>
            </a:r>
          </a:p>
        </p:txBody>
      </p:sp>
      <p:sp>
        <p:nvSpPr>
          <p:cNvPr id="5" name="Rectangle 5"/>
          <p:cNvSpPr/>
          <p:nvPr/>
        </p:nvSpPr>
        <p:spPr>
          <a:xfrm>
            <a:off x="45196" y="89695"/>
            <a:ext cx="6812804" cy="46166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 smtClean="0">
                <a:solidFill>
                  <a:srgbClr val="00206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Franklin Gothic Medium" pitchFamily="34"/>
              </a:rPr>
              <a:t>Newsletter</a:t>
            </a:r>
            <a:endParaRPr lang="en-US" sz="2400" b="1" i="0" u="none" strike="noStrike" kern="1200" cap="none" spc="0" baseline="0" dirty="0">
              <a:solidFill>
                <a:srgbClr val="00206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Franklin Gothic Medium" pitchFamily="34"/>
            </a:endParaRPr>
          </a:p>
        </p:txBody>
      </p:sp>
      <p:sp>
        <p:nvSpPr>
          <p:cNvPr id="9" name="Rectangle 11"/>
          <p:cNvSpPr/>
          <p:nvPr/>
        </p:nvSpPr>
        <p:spPr>
          <a:xfrm flipH="1">
            <a:off x="2627955" y="570636"/>
            <a:ext cx="4176390" cy="3508653"/>
          </a:xfrm>
          <a:prstGeom prst="rect">
            <a:avLst/>
          </a:prstGeom>
          <a:solidFill>
            <a:srgbClr val="FFFFFF"/>
          </a:solidFill>
          <a:ln w="38103">
            <a:solidFill>
              <a:srgbClr val="95B3D7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274320" tIns="274320" rIns="274320" bIns="274320" anchor="ctr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 smtClean="0">
              <a:solidFill>
                <a:srgbClr val="000000"/>
              </a:solidFill>
              <a:uFillTx/>
              <a:latin typeface="Bahnschrift" pitchFamily="34"/>
              <a:ea typeface="Malgun Gothic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 smtClean="0">
              <a:solidFill>
                <a:srgbClr val="000000"/>
              </a:solidFill>
              <a:uFillTx/>
              <a:latin typeface="Bahnschrift" pitchFamily="34"/>
              <a:ea typeface="Malgun Gothic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Upper 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Saddle River is truly a community of caring where neighbors look out for one another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 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Bahnschrift" pitchFamily="34"/>
              <a:ea typeface="Malgun Gothic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Our community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organizatons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 are the backbone of our town offering opportunities to become involved in groups that interest you and to offer outreach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 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Bahnschrift" pitchFamily="34"/>
              <a:ea typeface="Malgun Gothic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USR Cares was formed to offer support to families in crisis as well as have a strong focus on our senior community. We welcome you to call on us if we can be of assistance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Bahnschrift" pitchFamily="34"/>
              <a:ea typeface="Malgun Gothic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 dirty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Website: USRCares.com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Email: usrcares@gmail.com</a:t>
            </a:r>
          </a:p>
        </p:txBody>
      </p:sp>
      <p:pic>
        <p:nvPicPr>
          <p:cNvPr id="10" name="Picture 4" descr="C:\Users\Main\AppData\Local\Microsoft\Windows\INetCache\IE\CQ0XPWPA\Depositphotos115426326m-2015-aging-down-in-bathroom-compressor-504x336[1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5931" y="609988"/>
            <a:ext cx="1600200" cy="79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03332" y="703701"/>
            <a:ext cx="1371066" cy="497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 descr="C:\Users\Main\AppData\Local\Microsoft\Windows\INetCache\IE\3Z8Z6H6R\different-people-holding-hands[1]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13867" y="3139836"/>
            <a:ext cx="1077004" cy="82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laque 13"/>
          <p:cNvSpPr/>
          <p:nvPr/>
        </p:nvSpPr>
        <p:spPr>
          <a:xfrm rot="10799991">
            <a:off x="4730932" y="8695262"/>
            <a:ext cx="2073413" cy="364964"/>
          </a:xfrm>
          <a:custGeom>
            <a:avLst>
              <a:gd name="f9" fmla="val 1666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+- 0 0 5400000"/>
              <a:gd name="f9" fmla="val 16667"/>
              <a:gd name="f10" fmla="abs f4"/>
              <a:gd name="f11" fmla="abs f5"/>
              <a:gd name="f12" fmla="abs f6"/>
              <a:gd name="f13" fmla="val f7"/>
              <a:gd name="f14" fmla="val f9"/>
              <a:gd name="f15" fmla="?: f10 f4 1"/>
              <a:gd name="f16" fmla="?: f11 f5 1"/>
              <a:gd name="f17" fmla="?: f12 f6 1"/>
              <a:gd name="f18" fmla="*/ f15 1 21600"/>
              <a:gd name="f19" fmla="*/ f16 1 21600"/>
              <a:gd name="f20" fmla="*/ 21600 f15 1"/>
              <a:gd name="f21" fmla="*/ 21600 f16 1"/>
              <a:gd name="f22" fmla="min f19 f18"/>
              <a:gd name="f23" fmla="*/ f20 1 f17"/>
              <a:gd name="f24" fmla="*/ f21 1 f17"/>
              <a:gd name="f25" fmla="val f23"/>
              <a:gd name="f26" fmla="val f24"/>
              <a:gd name="f27" fmla="*/ f13 f22 1"/>
              <a:gd name="f28" fmla="+- f26 0 f13"/>
              <a:gd name="f29" fmla="+- f25 0 f13"/>
              <a:gd name="f30" fmla="*/ f25 f22 1"/>
              <a:gd name="f31" fmla="*/ f26 f22 1"/>
              <a:gd name="f32" fmla="min f29 f28"/>
              <a:gd name="f33" fmla="*/ f32 f14 1"/>
              <a:gd name="f34" fmla="*/ f33 1 100000"/>
              <a:gd name="f35" fmla="+- f25 0 f34"/>
              <a:gd name="f36" fmla="+- f26 0 f34"/>
              <a:gd name="f37" fmla="*/ f34 70711 1"/>
              <a:gd name="f38" fmla="*/ f34 f22 1"/>
              <a:gd name="f39" fmla="*/ f37 1 100000"/>
              <a:gd name="f40" fmla="*/ f35 f22 1"/>
              <a:gd name="f41" fmla="*/ f36 f22 1"/>
              <a:gd name="f42" fmla="+- f25 0 f39"/>
              <a:gd name="f43" fmla="+- f26 0 f39"/>
              <a:gd name="f44" fmla="*/ f39 f22 1"/>
              <a:gd name="f45" fmla="*/ f42 f22 1"/>
              <a:gd name="f46" fmla="*/ f4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4" r="f45" b="f46"/>
            <a:pathLst>
              <a:path>
                <a:moveTo>
                  <a:pt x="f27" y="f38"/>
                </a:moveTo>
                <a:arcTo wR="f38" hR="f38" stAng="f2" swAng="f8"/>
                <a:lnTo>
                  <a:pt x="f40" y="f27"/>
                </a:lnTo>
                <a:arcTo wR="f38" hR="f38" stAng="f1" swAng="f8"/>
                <a:lnTo>
                  <a:pt x="f30" y="f41"/>
                </a:lnTo>
                <a:arcTo wR="f38" hR="f38" stAng="f3" swAng="f8"/>
                <a:lnTo>
                  <a:pt x="f38" y="f31"/>
                </a:lnTo>
                <a:arcTo wR="f38" hR="f38" stAng="f7" swAng="f8"/>
                <a:close/>
              </a:path>
            </a:pathLst>
          </a:custGeom>
          <a:solidFill>
            <a:srgbClr val="F2DCDB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 smtClean="0">
                <a:solidFill>
                  <a:srgbClr val="C00000"/>
                </a:solidFill>
                <a:uFillTx/>
                <a:latin typeface="Franklin Gothic Medium" pitchFamily="34"/>
              </a:rPr>
              <a:t>Answer</a:t>
            </a:r>
            <a:r>
              <a:rPr lang="en-US" sz="1400" b="1" dirty="0" smtClean="0">
                <a:solidFill>
                  <a:srgbClr val="C00000"/>
                </a:solidFill>
                <a:latin typeface="Franklin Gothic Medium" pitchFamily="34"/>
              </a:rPr>
              <a:t>:  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Franklin Gothic Medium" pitchFamily="34"/>
              </a:rPr>
              <a:t>CHOCOLATES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Franklin Gothic Medium" pitchFamily="34"/>
            </a:endParaRPr>
          </a:p>
        </p:txBody>
      </p:sp>
      <p:sp>
        <p:nvSpPr>
          <p:cNvPr id="14" name="Text Box 395" descr="Narrow horizontal"/>
          <p:cNvSpPr txBox="1"/>
          <p:nvPr/>
        </p:nvSpPr>
        <p:spPr>
          <a:xfrm>
            <a:off x="62129" y="7391400"/>
            <a:ext cx="6759150" cy="121920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228600" tIns="228600" rIns="228600" bIns="228600" anchor="t" anchorCtr="0" compatLnSpc="1"/>
          <a:lstStyle/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1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HYGothic-Medium"/>
                <a:cs typeface="Arial" pitchFamily="34"/>
              </a:rPr>
              <a:t>Helpful Tips </a:t>
            </a:r>
            <a:r>
              <a:rPr lang="en-US" sz="1500" b="1" i="1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ea typeface="HYGothic-Medium"/>
                <a:cs typeface="Arial" pitchFamily="34"/>
              </a:rPr>
              <a:t>for Seniors…</a:t>
            </a:r>
            <a:r>
              <a:rPr lang="en-US" sz="1600" b="1" i="0" kern="1200" cap="none" spc="0" baseline="0" dirty="0" smtClean="0">
                <a:solidFill>
                  <a:srgbClr val="800000"/>
                </a:solidFill>
                <a:uFillTx/>
                <a:latin typeface="Arial" panose="020B0604020202020204" pitchFamily="34" charset="0"/>
                <a:ea typeface="HYGothic-Medium"/>
                <a:cs typeface="Arial" panose="020B0604020202020204" pitchFamily="34" charset="0"/>
              </a:rPr>
              <a:t>Chore</a:t>
            </a:r>
            <a:r>
              <a:rPr lang="en-US" sz="1200" b="1" i="0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HYGothic-Medium"/>
                <a:cs typeface="Arial" panose="020B0604020202020204" pitchFamily="34" charset="0"/>
              </a:rPr>
              <a:t> </a:t>
            </a:r>
            <a:r>
              <a:rPr lang="en-US" sz="1200" i="0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HYGothic-Medium"/>
                <a:cs typeface="Arial" panose="020B0604020202020204" pitchFamily="34" charset="0"/>
              </a:rPr>
              <a:t>is a service </a:t>
            </a:r>
            <a:r>
              <a:rPr lang="en-US" sz="1200" b="0" i="0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HYGothic-Medium"/>
                <a:cs typeface="Arial" panose="020B0604020202020204" pitchFamily="34" charset="0"/>
              </a:rPr>
              <a:t>for 60+ seniors and</a:t>
            </a:r>
            <a:r>
              <a:rPr lang="en-US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HYGothic-Medium"/>
                <a:cs typeface="Arial" panose="020B0604020202020204" pitchFamily="34" charset="0"/>
              </a:rPr>
              <a:t> </a:t>
            </a:r>
            <a:r>
              <a:rPr lang="en-US" sz="1200" b="0" i="0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HYGothic-Medium"/>
                <a:cs typeface="Arial" panose="020B0604020202020204" pitchFamily="34" charset="0"/>
              </a:rPr>
              <a:t>disabled populations in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HYGothic-Medium"/>
                <a:cs typeface="Arial" panose="020B0604020202020204" pitchFamily="34" charset="0"/>
              </a:rPr>
              <a:t>B</a:t>
            </a:r>
            <a:r>
              <a:rPr lang="en-US" sz="1200" b="0" i="0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HYGothic-Medium"/>
                <a:cs typeface="Arial" panose="020B0604020202020204" pitchFamily="34" charset="0"/>
              </a:rPr>
              <a:t>ergen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HYGothic-Medium"/>
                <a:cs typeface="Arial" panose="020B0604020202020204" pitchFamily="34" charset="0"/>
              </a:rPr>
              <a:t>C</a:t>
            </a:r>
            <a:r>
              <a:rPr lang="en-US" sz="1200" b="0" i="0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HYGothic-Medium"/>
                <a:cs typeface="Arial" panose="020B0604020202020204" pitchFamily="34" charset="0"/>
              </a:rPr>
              <a:t>ounty.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800" b="0" i="0" kern="1200" cap="none" spc="0" baseline="0" dirty="0" smtClean="0">
              <a:solidFill>
                <a:srgbClr val="000000"/>
              </a:solidFill>
              <a:uFillTx/>
              <a:latin typeface="Arial" panose="020B0604020202020204" pitchFamily="34" charset="0"/>
              <a:ea typeface="HYGothic-Medium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HYGothic-Medium"/>
                <a:cs typeface="Arial" panose="020B0604020202020204" pitchFamily="34" charset="0"/>
              </a:rPr>
              <a:t>Volunteers help make your home a safer place to live! Minor</a:t>
            </a:r>
            <a:r>
              <a:rPr lang="en-US" sz="1200" b="0" i="0" kern="1200" cap="none" spc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HYGothic-Medium"/>
                <a:cs typeface="Arial" panose="020B0604020202020204" pitchFamily="34" charset="0"/>
              </a:rPr>
              <a:t> h</a:t>
            </a:r>
            <a:r>
              <a:rPr lang="en-US" sz="1200" b="0" i="0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HYGothic-Medium"/>
                <a:cs typeface="Arial" panose="020B0604020202020204" pitchFamily="34" charset="0"/>
              </a:rPr>
              <a:t>ome repairs such as</a:t>
            </a:r>
            <a:r>
              <a:rPr lang="en-US" sz="1200" b="0" i="0" kern="1200" cap="none" spc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HYGothic-Medium"/>
                <a:cs typeface="Arial" panose="020B0604020202020204" pitchFamily="34" charset="0"/>
              </a:rPr>
              <a:t> </a:t>
            </a:r>
            <a:r>
              <a:rPr lang="en-US" sz="1200" b="0" i="0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HYGothic-Medium"/>
                <a:cs typeface="Arial" panose="020B0604020202020204" pitchFamily="34" charset="0"/>
              </a:rPr>
              <a:t>plumbing,, electrical, weatherization. Call Chore for help at (201) 489-7790</a:t>
            </a:r>
            <a:endParaRPr lang="en-US" sz="1200" b="0" i="0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ea typeface="Malgun Gothic"/>
              <a:cs typeface="Arial" panose="020B0604020202020204" pitchFamily="34" charset="0"/>
            </a:endParaRPr>
          </a:p>
        </p:txBody>
      </p:sp>
      <p:sp>
        <p:nvSpPr>
          <p:cNvPr id="15" name="Rectangle 11"/>
          <p:cNvSpPr/>
          <p:nvPr/>
        </p:nvSpPr>
        <p:spPr>
          <a:xfrm flipH="1">
            <a:off x="2627955" y="4145046"/>
            <a:ext cx="4214412" cy="2149306"/>
          </a:xfrm>
          <a:prstGeom prst="rect">
            <a:avLst/>
          </a:prstGeom>
          <a:solidFill>
            <a:srgbClr val="FFFFE1"/>
          </a:solidFill>
          <a:ln w="19046">
            <a:solidFill>
              <a:srgbClr val="7F7F7F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182880" tIns="91440" rIns="182880" bIns="91440" anchor="ctr" anchorCtr="0" compatLnSpc="1">
            <a:spAutoFit/>
          </a:bodyPr>
          <a:lstStyle/>
          <a:p>
            <a:pPr marL="0" marR="0" lvl="0" indent="0" defTabSz="914400" rtl="0" fontAlgn="auto" hangingPunct="1"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800" b="1" dirty="0">
              <a:solidFill>
                <a:srgbClr val="000000"/>
              </a:solidFill>
              <a:latin typeface="Bahnschrift" pitchFamily="34"/>
              <a:ea typeface="Malgun Gothic"/>
              <a:cs typeface="Times New Roman" pitchFamily="18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		    </a:t>
            </a:r>
            <a:r>
              <a:rPr lang="en-US" sz="15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Health </a:t>
            </a:r>
            <a:r>
              <a:rPr lang="en-US" sz="1500" b="1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&amp; Wellness</a:t>
            </a:r>
            <a:endParaRPr lang="en-US" sz="1300" b="0" i="0" u="none" strike="noStrike" kern="1200" cap="none" spc="0" baseline="0" dirty="0">
              <a:solidFill>
                <a:srgbClr val="000000"/>
              </a:solidFill>
              <a:uFillTx/>
              <a:latin typeface="Bahnschrift" pitchFamily="34"/>
              <a:ea typeface="Malgun Gothic"/>
              <a:cs typeface="Times New Roman" pitchFamily="18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	                      </a:t>
            </a:r>
            <a:r>
              <a:rPr lang="en-US" sz="1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FREE 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Radon </a:t>
            </a:r>
            <a:r>
              <a:rPr lang="en-US" sz="1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Testing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00" b="0" i="0" u="none" strike="noStrike" kern="1200" cap="none" spc="0" baseline="0" dirty="0" smtClean="0">
              <a:solidFill>
                <a:srgbClr val="000000"/>
              </a:solidFill>
              <a:uFillTx/>
              <a:latin typeface="Bahnschrift" pitchFamily="34"/>
              <a:ea typeface="Malgun Gothic"/>
              <a:cs typeface="Times New Roman" pitchFamily="18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Radon 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is a naturally-occurring radioactive gas found in soil that can increase the risk of lung 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cancer.</a:t>
            </a:r>
            <a:endParaRPr lang="en-US" sz="1200" dirty="0">
              <a:solidFill>
                <a:srgbClr val="000000"/>
              </a:solidFill>
              <a:latin typeface="Bahnschrift" pitchFamily="34"/>
              <a:ea typeface="Malgun Gothic"/>
              <a:cs typeface="Times New Roman" pitchFamily="18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1" u="none" strike="noStrike" kern="1200" cap="none" spc="0" dirty="0" smtClean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Contact:  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Bergen 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County Department of Health Services, 220 East Ridgewood Ave., 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Paramus.</a:t>
            </a:r>
            <a:r>
              <a:rPr lang="en-US" sz="1200" kern="0" dirty="0" smtClean="0">
                <a:solidFill>
                  <a:srgbClr val="000000"/>
                </a:solidFill>
                <a:latin typeface="Bahnschrift" pitchFamily="34"/>
                <a:ea typeface="Malgun Gothic"/>
                <a:cs typeface="Times New Roman" pitchFamily="18"/>
              </a:rPr>
              <a:t> </a:t>
            </a:r>
            <a:r>
              <a:rPr lang="en-US" sz="1200" b="0" i="0" u="none" strike="noStrike" kern="1200" cap="none" spc="0" dirty="0" smtClean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Telephone: 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(201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) 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ahnschrift" pitchFamily="34"/>
                <a:ea typeface="Malgun Gothic"/>
                <a:cs typeface="Times New Roman" pitchFamily="18"/>
              </a:rPr>
              <a:t>634-2804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Bahnschrift" pitchFamily="34"/>
              <a:ea typeface="Malgun Gothic"/>
              <a:cs typeface="Times New Roman" pitchFamily="18"/>
            </a:endParaRPr>
          </a:p>
        </p:txBody>
      </p:sp>
      <p:pic>
        <p:nvPicPr>
          <p:cNvPr id="16" name="Picture 3" descr="C:\Users\Main\AppData\Local\Microsoft\Windows\INetCache\IE\CQ0XPWPA\Healthy-forests-europe-1024x683[1]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841452" y="4406899"/>
            <a:ext cx="1370702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5"/>
          <p:cNvSpPr txBox="1"/>
          <p:nvPr/>
        </p:nvSpPr>
        <p:spPr>
          <a:xfrm>
            <a:off x="762000" y="8723855"/>
            <a:ext cx="3332066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1" u="none" strike="noStrike" kern="1200" cap="none" spc="0" baseline="0" dirty="0">
                <a:solidFill>
                  <a:srgbClr val="002060"/>
                </a:solidFill>
                <a:uFillTx/>
                <a:latin typeface="Calibri"/>
              </a:rPr>
              <a:t>USR </a:t>
            </a:r>
            <a:r>
              <a:rPr lang="en-US" sz="1400" b="1" i="1" u="none" strike="noStrike" kern="1200" cap="none" spc="0" baseline="0" dirty="0" smtClean="0">
                <a:solidFill>
                  <a:srgbClr val="002060"/>
                </a:solidFill>
                <a:uFillTx/>
                <a:latin typeface="Calibri"/>
              </a:rPr>
              <a:t>Cares</a:t>
            </a:r>
            <a:r>
              <a:rPr lang="en-US" sz="1400" b="1" i="1" u="none" strike="noStrike" kern="1200" cap="none" spc="0" dirty="0" smtClean="0">
                <a:solidFill>
                  <a:srgbClr val="002060"/>
                </a:solidFill>
                <a:uFillTx/>
                <a:latin typeface="Calibri"/>
              </a:rPr>
              <a:t> </a:t>
            </a:r>
            <a:r>
              <a:rPr lang="en-US" sz="1400" b="1" i="1" u="none" strike="noStrike" kern="1200" cap="none" spc="0" baseline="0" dirty="0" smtClean="0">
                <a:solidFill>
                  <a:srgbClr val="002060"/>
                </a:solidFill>
                <a:uFillTx/>
                <a:latin typeface="Calibri"/>
              </a:rPr>
              <a:t>Newsletter Winter 2023, page 2</a:t>
            </a:r>
            <a:endParaRPr lang="en-US" sz="1400" b="1" i="1" u="none" strike="noStrike" kern="1200" cap="none" spc="0" baseline="0" dirty="0">
              <a:solidFill>
                <a:srgbClr val="002060"/>
              </a:solidFill>
              <a:uFillTx/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399" y="6468533"/>
            <a:ext cx="66899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400" b="1" dirty="0" smtClean="0">
                <a:solidFill>
                  <a:srgbClr val="00863D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Seniors are invited to a </a:t>
            </a:r>
            <a:r>
              <a:rPr lang="en-US" sz="1400" b="1" u="sng" dirty="0" smtClean="0">
                <a:solidFill>
                  <a:srgbClr val="00863D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Saint Patrick’s Day Party</a:t>
            </a:r>
          </a:p>
          <a:p>
            <a:pPr algn="ctr">
              <a:spcAft>
                <a:spcPts val="300"/>
              </a:spcAft>
            </a:pPr>
            <a:r>
              <a:rPr lang="en-US" sz="1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held by 2 Junior USR Girl Scout troops, enjoy Snacks - Crafts - Games</a:t>
            </a:r>
          </a:p>
          <a:p>
            <a:pPr algn="ctr">
              <a:spcAft>
                <a:spcPts val="300"/>
              </a:spcAft>
            </a:pP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Friday, February 17</a:t>
            </a:r>
            <a:r>
              <a:rPr lang="en-US" sz="14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at the USR Library from 3:15pm to 4:45pm</a:t>
            </a:r>
            <a:endParaRPr lang="en-US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 descr="C:\Users\Main\AppData\Local\Microsoft\Windows\INetCache\IE\3Z8Z6H6R\st_patrick's_day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468533"/>
            <a:ext cx="811515" cy="81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in\AppData\Local\Microsoft\Windows\INetCache\IE\3Z8Z6H6R\91275-clover-plant-leaf-fourleaf-png-free-photo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71" y="6360517"/>
            <a:ext cx="1074729" cy="107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7977</TotalTime>
  <Words>638</Words>
  <Application>Microsoft Office PowerPoint</Application>
  <PresentationFormat>On-screen Show (4:3)</PresentationFormat>
  <Paragraphs>105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Page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Lynch</dc:creator>
  <cp:lastModifiedBy>Katherine Lynch</cp:lastModifiedBy>
  <cp:revision>55</cp:revision>
  <cp:lastPrinted>2023-02-08T23:54:18Z</cp:lastPrinted>
  <dcterms:created xsi:type="dcterms:W3CDTF">2023-01-22T17:12:02Z</dcterms:created>
  <dcterms:modified xsi:type="dcterms:W3CDTF">2023-05-24T18:37:14Z</dcterms:modified>
</cp:coreProperties>
</file>